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3"/>
  </p:notesMasterIdLst>
  <p:sldIdLst>
    <p:sldId id="256" r:id="rId2"/>
    <p:sldId id="258" r:id="rId3"/>
    <p:sldId id="262" r:id="rId4"/>
    <p:sldId id="257" r:id="rId5"/>
    <p:sldId id="312" r:id="rId6"/>
    <p:sldId id="313" r:id="rId7"/>
    <p:sldId id="259" r:id="rId8"/>
    <p:sldId id="314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93" r:id="rId17"/>
    <p:sldId id="295" r:id="rId18"/>
    <p:sldId id="296" r:id="rId19"/>
    <p:sldId id="297" r:id="rId20"/>
    <p:sldId id="299" r:id="rId21"/>
    <p:sldId id="300" r:id="rId22"/>
    <p:sldId id="301" r:id="rId23"/>
    <p:sldId id="328" r:id="rId24"/>
    <p:sldId id="326" r:id="rId25"/>
    <p:sldId id="302" r:id="rId26"/>
    <p:sldId id="303" r:id="rId27"/>
    <p:sldId id="304" r:id="rId28"/>
    <p:sldId id="307" r:id="rId29"/>
    <p:sldId id="308" r:id="rId30"/>
    <p:sldId id="315" r:id="rId31"/>
    <p:sldId id="311" r:id="rId32"/>
    <p:sldId id="316" r:id="rId33"/>
    <p:sldId id="324" r:id="rId34"/>
    <p:sldId id="317" r:id="rId35"/>
    <p:sldId id="318" r:id="rId36"/>
    <p:sldId id="319" r:id="rId37"/>
    <p:sldId id="321" r:id="rId38"/>
    <p:sldId id="322" r:id="rId39"/>
    <p:sldId id="323" r:id="rId40"/>
    <p:sldId id="325" r:id="rId41"/>
    <p:sldId id="327" r:id="rId42"/>
    <p:sldId id="329" r:id="rId43"/>
    <p:sldId id="332" r:id="rId44"/>
    <p:sldId id="330" r:id="rId45"/>
    <p:sldId id="331" r:id="rId46"/>
    <p:sldId id="333" r:id="rId47"/>
    <p:sldId id="334" r:id="rId48"/>
    <p:sldId id="335" r:id="rId49"/>
    <p:sldId id="336" r:id="rId50"/>
    <p:sldId id="337" r:id="rId51"/>
    <p:sldId id="338" r:id="rId52"/>
  </p:sldIdLst>
  <p:sldSz cx="9144000" cy="5143500" type="screen16x9"/>
  <p:notesSz cx="6858000" cy="9144000"/>
  <p:embeddedFontLst>
    <p:embeddedFont>
      <p:font typeface="Alata" panose="020B0604020202020204" charset="0"/>
      <p:regular r:id="rId54"/>
    </p:embeddedFont>
    <p:embeddedFont>
      <p:font typeface="Archivo" panose="020B060402020202020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oppins" panose="00000500000000000000" pitchFamily="2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Zen Dots" panose="020B060402020202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61054B-FD2A-5B40-001B-6E45FACC6E50}" name="Momen Odeh" initials="MO" userId="07dfb9f8cde063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52"/>
    <a:srgbClr val="0D141E"/>
    <a:srgbClr val="073899"/>
    <a:srgbClr val="DBE8F1"/>
    <a:srgbClr val="3A4F77"/>
    <a:srgbClr val="4F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F2800-F395-4050-AA2D-BCFE2B66FE71}">
  <a:tblStyle styleId="{5ADF2800-F395-4050-AA2D-BCFE2B66F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206" autoAdjust="0"/>
  </p:normalViewPr>
  <p:slideViewPr>
    <p:cSldViewPr snapToGrid="0">
      <p:cViewPr varScale="1">
        <p:scale>
          <a:sx n="89" d="100"/>
          <a:sy n="89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8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5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7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6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7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9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5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89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7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8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4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8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64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07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6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70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466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46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94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78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40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445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007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544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08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39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04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40326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933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59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741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43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517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3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48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5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contents by </a:t>
            </a: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86153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362804" y="2415789"/>
            <a:ext cx="5395095" cy="999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Najah Rank</a:t>
            </a:r>
            <a:endParaRPr dirty="0"/>
          </a:p>
        </p:txBody>
      </p:sp>
      <p:sp>
        <p:nvSpPr>
          <p:cNvPr id="97" name="Google Shape;97;p20"/>
          <p:cNvSpPr/>
          <p:nvPr/>
        </p:nvSpPr>
        <p:spPr>
          <a:xfrm>
            <a:off x="764915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738023" y="307661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8040222" y="343981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539750" y="221425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8343781" y="424166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571F7EC-0AE5-22D9-9142-416721C132F5}"/>
              </a:ext>
            </a:extLst>
          </p:cNvPr>
          <p:cNvSpPr txBox="1">
            <a:spLocks/>
          </p:cNvSpPr>
          <p:nvPr/>
        </p:nvSpPr>
        <p:spPr>
          <a:xfrm>
            <a:off x="327085" y="3335682"/>
            <a:ext cx="2892424" cy="4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Software Graduation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AC24-A19E-1CE3-BC3F-5024149C6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140" y="1231599"/>
            <a:ext cx="1480422" cy="982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Planning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606061"/>
            <a:ext cx="3764280" cy="24357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We met with our client Dr. Samer Arandi.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We explored various problem-solving websites.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explored new functionalities to enhance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6212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882846"/>
            <a:ext cx="3764280" cy="1882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2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Gathering and Documenting Requirements through stakeholder engagement and user feedback sessions.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Crafting user stories to clearly outline specific functionalities.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Envisioning the system's architecture using Unified Modeling Language (UML) diagrams.</a:t>
            </a:r>
          </a:p>
        </p:txBody>
      </p:sp>
    </p:spTree>
    <p:extLst>
      <p:ext uri="{BB962C8B-B14F-4D97-AF65-F5344CB8AC3E}">
        <p14:creationId xmlns:p14="http://schemas.microsoft.com/office/powerpoint/2010/main" val="205078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</a:t>
            </a: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Architectural Style: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Zen Dots" panose="020B0604020202020204" charset="0"/>
              <a:ea typeface="Archivo"/>
              <a:cs typeface="Zen Dots" panose="020B0604020202020204" charset="0"/>
              <a:sym typeface="Archivo"/>
            </a:endParaRPr>
          </a:p>
        </p:txBody>
      </p:sp>
      <p:pic>
        <p:nvPicPr>
          <p:cNvPr id="2" name="Picture 1" descr="So sánh rest api và restful api - DEV Community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1" y="1545491"/>
            <a:ext cx="6752677" cy="283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9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Architectural Pattern: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Microservice Architectural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83040" y="1843664"/>
            <a:ext cx="4377919" cy="302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2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Frontend libraries: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" y="1901664"/>
            <a:ext cx="1243965" cy="542290"/>
          </a:xfrm>
          <a:prstGeom prst="rect">
            <a:avLst/>
          </a:prstGeom>
        </p:spPr>
      </p:pic>
      <p:pic>
        <p:nvPicPr>
          <p:cNvPr id="5" name="Picture 4" descr="react-bootstrap · GitHub">
            <a:extLst>
              <a:ext uri="{FF2B5EF4-FFF2-40B4-BE49-F238E27FC236}">
                <a16:creationId xmlns:a16="http://schemas.microsoft.com/office/drawing/2014/main" id="{9F2BFF61-D8BB-7B8C-9953-C04072C4F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03" y="181831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F7AD4-99BD-17EB-464C-511455AA9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6" y="1940238"/>
            <a:ext cx="619125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D664-D07C-374C-CE71-E18BF2F1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9" y="1901664"/>
            <a:ext cx="1022350" cy="542290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734288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Backend technologies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0C955-AB0B-E903-8F7F-17E57E1EC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" y="3415904"/>
            <a:ext cx="1119505" cy="5422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3CCCD-4357-AFDB-8187-2BC14BEB2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4" y="3421936"/>
            <a:ext cx="1713865" cy="530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73EE8-F978-9416-4DDC-B793D692F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49" y="3452353"/>
            <a:ext cx="1713865" cy="4743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470162-AC53-E757-D33F-2B68636B8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3396473"/>
            <a:ext cx="1024255" cy="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DevOps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955860"/>
            <a:ext cx="1643026" cy="520677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AWS Cloud Formation: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F7FAA-9159-9A51-78D6-09064C51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8872" y="1959681"/>
            <a:ext cx="1439174" cy="5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65C8-900E-D478-3819-882B96E6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3913" y="1958365"/>
            <a:ext cx="1602983" cy="520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697C7-9D5D-CDFD-DADC-EA1B351B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6165" y="1955859"/>
            <a:ext cx="1392372" cy="520677"/>
          </a:xfrm>
          <a:prstGeom prst="rect">
            <a:avLst/>
          </a:prstGeom>
        </p:spPr>
      </p:pic>
      <p:pic>
        <p:nvPicPr>
          <p:cNvPr id="15" name="Picture 14" descr="AMIがRecycle Bin(ごみ箱)機能に対応しました | DevelopersIO">
            <a:extLst>
              <a:ext uri="{FF2B5EF4-FFF2-40B4-BE49-F238E27FC236}">
                <a16:creationId xmlns:a16="http://schemas.microsoft.com/office/drawing/2014/main" id="{0C787EA1-F8AE-4BE4-2F74-4F0B22DF1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 b="20123"/>
          <a:stretch/>
        </p:blipFill>
        <p:spPr bwMode="auto">
          <a:xfrm>
            <a:off x="742631" y="3443990"/>
            <a:ext cx="1718310" cy="54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3CFA-B469-6FAD-3B33-19C3D785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655"/>
          <a:stretch>
            <a:fillRect/>
          </a:stretch>
        </p:blipFill>
        <p:spPr bwMode="auto">
          <a:xfrm>
            <a:off x="3771031" y="3433720"/>
            <a:ext cx="1733550" cy="55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544B7-D926-B3C0-0721-0B2E0DF8B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72" y="3443245"/>
            <a:ext cx="1713865" cy="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1088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Project Structure: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3FDAB-CFAB-D45A-FD89-40F2DD6A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03" y="1368085"/>
            <a:ext cx="5827793" cy="33309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8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019657" y="1588417"/>
            <a:ext cx="3404343" cy="19666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979665"/>
            <a:ext cx="3764280" cy="3077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Authentication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verifying a user or device before allowing access to web application.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Authorization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giving the user permission to access a specific page.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CORS policies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 a mechanism that allows restricted resources on a web page to be accessed from another domain outside the domain from which the first resource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342900" lvl="2" indent="-342900">
              <a:buFont typeface="+mj-lt"/>
              <a:buAutoNum type="alphaLcParenR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lvl="2"/>
            <a:r>
              <a:rPr lang="en-US" b="1" dirty="0">
                <a:latin typeface="Zen Dots" panose="020B0604020202020204" charset="0"/>
                <a:cs typeface="Zen Dots" panose="020B0604020202020204" charset="0"/>
              </a:rPr>
              <a:t>Library used</a:t>
            </a: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7ED6-8885-5836-4871-4F53B6B1D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5" y="4215611"/>
            <a:ext cx="1713865" cy="437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FEBFF-BBD2-3335-C66F-D454833DC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14342"/>
            <a:ext cx="1525905" cy="444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F25D-8344-C51A-4B90-9BF15ADA1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0" y="4209897"/>
            <a:ext cx="1013460" cy="4489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Registration</a:t>
            </a: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DAE4B-F22D-3A6A-9891-6406A549E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65" y="1429045"/>
            <a:ext cx="5055870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90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Sign 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26CCC-0DE8-CC5B-8001-BA901E642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55" y="1200445"/>
            <a:ext cx="5901690" cy="367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" r="22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0" r="6960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0" r="4020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Supervisor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Dr. Samer Arandi 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Momen Odeh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Noor Aldeen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Abu Shehadeh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Forget password: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80D72-7D31-FF19-640B-1B67BA55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20"/>
          <a:stretch/>
        </p:blipFill>
        <p:spPr bwMode="auto">
          <a:xfrm>
            <a:off x="2401533" y="1461254"/>
            <a:ext cx="4337254" cy="1519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E2D22-2539-002E-70F9-E348C89C1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63"/>
          <a:stretch/>
        </p:blipFill>
        <p:spPr bwMode="auto">
          <a:xfrm>
            <a:off x="2401533" y="3197844"/>
            <a:ext cx="4340934" cy="16140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065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Account Settings: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D5E0B-73A5-32DA-03B1-CF7407697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2" y="1429045"/>
            <a:ext cx="5116195" cy="340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578B83F-9AB3-6835-F665-27CC7B97BFEB}"/>
              </a:ext>
            </a:extLst>
          </p:cNvPr>
          <p:cNvSpPr/>
          <p:nvPr/>
        </p:nvSpPr>
        <p:spPr>
          <a:xfrm rot="10800000">
            <a:off x="2384971" y="359126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9105 L 4.72222E-6 0.09691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Chatting: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0D7D2-7D44-AD53-DF98-22066D188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7" y="1429045"/>
            <a:ext cx="5511165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2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Notifications: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AF594-03EF-D27F-7709-F9AA1214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00445"/>
            <a:ext cx="5702112" cy="33975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33E16A-2561-414D-53E3-9C3266A4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t="-25" r="7147" b="36303"/>
          <a:stretch/>
        </p:blipFill>
        <p:spPr>
          <a:xfrm>
            <a:off x="6662929" y="1200445"/>
            <a:ext cx="2133600" cy="3277532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3A64E5-DA33-2449-DB74-5C7E5224F3C2}"/>
              </a:ext>
            </a:extLst>
          </p:cNvPr>
          <p:cNvSpPr/>
          <p:nvPr/>
        </p:nvSpPr>
        <p:spPr>
          <a:xfrm rot="10800000">
            <a:off x="1309202" y="349444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FDDABFE-24C8-C348-47BB-8F9AACF76B18}"/>
              </a:ext>
            </a:extLst>
          </p:cNvPr>
          <p:cNvSpPr/>
          <p:nvPr/>
        </p:nvSpPr>
        <p:spPr>
          <a:xfrm rot="10800000">
            <a:off x="5788942" y="59183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92D7DE-4426-33A9-D052-89BDFAE86DE5}"/>
              </a:ext>
            </a:extLst>
          </p:cNvPr>
          <p:cNvSpPr/>
          <p:nvPr/>
        </p:nvSpPr>
        <p:spPr>
          <a:xfrm rot="10800000">
            <a:off x="8604124" y="72038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3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6296 L 3.05556E-6 0.09444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1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0"/>
                            </p:stCondLst>
                            <p:childTnLst>
                              <p:par>
                                <p:cTn id="2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4414 L 2.5E-6 0.10401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20"/>
                            </p:stCondLst>
                            <p:childTnLst>
                              <p:par>
                                <p:cTn id="3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5772 L 0 0.09043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30"/>
                            </p:stCondLst>
                            <p:childTnLst>
                              <p:par>
                                <p:cTn id="38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13" grpId="0" animBg="1"/>
      <p:bldP spid="13" grpId="1" animBg="1"/>
      <p:bldP spid="1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Socket 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CB18-CFB1-818C-BA60-B8093C4AD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90" y="1429045"/>
            <a:ext cx="4777819" cy="291927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9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Admin Features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3B107-C40F-E766-6832-D82837DF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2"/>
          <a:stretch/>
        </p:blipFill>
        <p:spPr bwMode="auto">
          <a:xfrm>
            <a:off x="1772285" y="901553"/>
            <a:ext cx="5599430" cy="16695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E3287-18C0-5049-325F-FD3347A7FD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8"/>
          <a:stretch/>
        </p:blipFill>
        <p:spPr bwMode="auto">
          <a:xfrm>
            <a:off x="1772285" y="2772038"/>
            <a:ext cx="5599430" cy="18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9;p24">
            <a:extLst>
              <a:ext uri="{FF2B5EF4-FFF2-40B4-BE49-F238E27FC236}">
                <a16:creationId xmlns:a16="http://schemas.microsoft.com/office/drawing/2014/main" id="{D437821E-A3A1-C6D9-F90F-44FA305DEAF2}"/>
              </a:ext>
            </a:extLst>
          </p:cNvPr>
          <p:cNvSpPr txBox="1"/>
          <p:nvPr/>
        </p:nvSpPr>
        <p:spPr>
          <a:xfrm>
            <a:off x="3713256" y="2472027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pending professors</a:t>
            </a:r>
          </a:p>
        </p:txBody>
      </p:sp>
      <p:sp>
        <p:nvSpPr>
          <p:cNvPr id="16" name="Google Shape;229;p24">
            <a:extLst>
              <a:ext uri="{FF2B5EF4-FFF2-40B4-BE49-F238E27FC236}">
                <a16:creationId xmlns:a16="http://schemas.microsoft.com/office/drawing/2014/main" id="{DD9CDCDC-4F13-53C8-D9D9-471CFA243029}"/>
              </a:ext>
            </a:extLst>
          </p:cNvPr>
          <p:cNvSpPr txBox="1"/>
          <p:nvPr/>
        </p:nvSpPr>
        <p:spPr>
          <a:xfrm>
            <a:off x="3713256" y="4636886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 statistics</a:t>
            </a:r>
          </a:p>
        </p:txBody>
      </p:sp>
    </p:spTree>
    <p:extLst>
      <p:ext uri="{BB962C8B-B14F-4D97-AF65-F5344CB8AC3E}">
        <p14:creationId xmlns:p14="http://schemas.microsoft.com/office/powerpoint/2010/main" val="203297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3923251" y="2427404"/>
            <a:ext cx="1156998" cy="11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Courses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3845833" y="4541625"/>
            <a:ext cx="1311833" cy="1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724F3-BC01-5E17-6C08-900CFB730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 bwMode="auto">
          <a:xfrm>
            <a:off x="2276632" y="1064712"/>
            <a:ext cx="4450238" cy="142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F1742-478F-4073-3CFA-F8B00ED5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4"/>
          <a:stretch/>
        </p:blipFill>
        <p:spPr bwMode="auto">
          <a:xfrm>
            <a:off x="2276631" y="2809348"/>
            <a:ext cx="4450238" cy="1732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2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28304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course Management: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851C-1EAD-1848-D6B7-89E80D6D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05" y="1200445"/>
            <a:ext cx="4745990" cy="368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0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31DA6-FFAC-1972-7DBD-C52BC41D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15" y="1349375"/>
            <a:ext cx="5424170" cy="2444750"/>
          </a:xfrm>
          <a:prstGeom prst="rect">
            <a:avLst/>
          </a:prstGeom>
        </p:spPr>
      </p:pic>
      <p:sp>
        <p:nvSpPr>
          <p:cNvPr id="12" name="Google Shape;229;p24">
            <a:extLst>
              <a:ext uri="{FF2B5EF4-FFF2-40B4-BE49-F238E27FC236}">
                <a16:creationId xmlns:a16="http://schemas.microsoft.com/office/drawing/2014/main" id="{9006410C-88D6-2270-927C-BD887E433E4D}"/>
              </a:ext>
            </a:extLst>
          </p:cNvPr>
          <p:cNvSpPr txBox="1"/>
          <p:nvPr/>
        </p:nvSpPr>
        <p:spPr>
          <a:xfrm>
            <a:off x="720000" y="743245"/>
            <a:ext cx="30018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students to course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141B2E3-5868-C1BF-D4F1-64EA92A43581}"/>
              </a:ext>
            </a:extLst>
          </p:cNvPr>
          <p:cNvSpPr/>
          <p:nvPr/>
        </p:nvSpPr>
        <p:spPr>
          <a:xfrm rot="10800000">
            <a:off x="4456223" y="140548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5834 L -0.00034 0.09907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8575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Contest Management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65F79-93B8-F906-4D21-42150516C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7" y="1429045"/>
            <a:ext cx="5186045" cy="3331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81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204;p23">
            <a:extLst>
              <a:ext uri="{FF2B5EF4-FFF2-40B4-BE49-F238E27FC236}">
                <a16:creationId xmlns:a16="http://schemas.microsoft.com/office/drawing/2014/main" id="{31D454BD-FE52-CB0F-BA2A-0C33BE0DB3BC}"/>
              </a:ext>
            </a:extLst>
          </p:cNvPr>
          <p:cNvSpPr txBox="1">
            <a:spLocks/>
          </p:cNvSpPr>
          <p:nvPr/>
        </p:nvSpPr>
        <p:spPr>
          <a:xfrm>
            <a:off x="488533" y="132791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4800" dirty="0"/>
              <a:t>Table of contents</a:t>
            </a:r>
          </a:p>
        </p:txBody>
      </p:sp>
      <p:sp>
        <p:nvSpPr>
          <p:cNvPr id="393" name="Google Shape;1944;p34">
            <a:extLst>
              <a:ext uri="{FF2B5EF4-FFF2-40B4-BE49-F238E27FC236}">
                <a16:creationId xmlns:a16="http://schemas.microsoft.com/office/drawing/2014/main" id="{F91A5DC1-6C60-63FD-3954-F28BD7A8DAD4}"/>
              </a:ext>
            </a:extLst>
          </p:cNvPr>
          <p:cNvSpPr txBox="1">
            <a:spLocks/>
          </p:cNvSpPr>
          <p:nvPr/>
        </p:nvSpPr>
        <p:spPr>
          <a:xfrm>
            <a:off x="732068" y="17146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02</a:t>
            </a:r>
          </a:p>
        </p:txBody>
      </p:sp>
      <p:sp>
        <p:nvSpPr>
          <p:cNvPr id="394" name="Google Shape;1946;p34">
            <a:extLst>
              <a:ext uri="{FF2B5EF4-FFF2-40B4-BE49-F238E27FC236}">
                <a16:creationId xmlns:a16="http://schemas.microsoft.com/office/drawing/2014/main" id="{E1D09688-C327-5ECF-798C-7F581D9DEA84}"/>
              </a:ext>
            </a:extLst>
          </p:cNvPr>
          <p:cNvSpPr txBox="1">
            <a:spLocks/>
          </p:cNvSpPr>
          <p:nvPr/>
        </p:nvSpPr>
        <p:spPr>
          <a:xfrm>
            <a:off x="728913" y="1122920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01</a:t>
            </a:r>
          </a:p>
        </p:txBody>
      </p:sp>
      <p:sp>
        <p:nvSpPr>
          <p:cNvPr id="395" name="Google Shape;1951;p34">
            <a:extLst>
              <a:ext uri="{FF2B5EF4-FFF2-40B4-BE49-F238E27FC236}">
                <a16:creationId xmlns:a16="http://schemas.microsoft.com/office/drawing/2014/main" id="{2D2995EE-FF70-71A6-72F4-D3FE71CF311C}"/>
              </a:ext>
            </a:extLst>
          </p:cNvPr>
          <p:cNvSpPr txBox="1">
            <a:spLocks/>
          </p:cNvSpPr>
          <p:nvPr/>
        </p:nvSpPr>
        <p:spPr>
          <a:xfrm>
            <a:off x="728689" y="2886936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04</a:t>
            </a:r>
          </a:p>
        </p:txBody>
      </p:sp>
      <p:sp>
        <p:nvSpPr>
          <p:cNvPr id="396" name="Google Shape;1954;p34">
            <a:extLst>
              <a:ext uri="{FF2B5EF4-FFF2-40B4-BE49-F238E27FC236}">
                <a16:creationId xmlns:a16="http://schemas.microsoft.com/office/drawing/2014/main" id="{444422D7-C83A-7B97-7301-E81E3BEDBCCF}"/>
              </a:ext>
            </a:extLst>
          </p:cNvPr>
          <p:cNvSpPr txBox="1">
            <a:spLocks/>
          </p:cNvSpPr>
          <p:nvPr/>
        </p:nvSpPr>
        <p:spPr>
          <a:xfrm>
            <a:off x="731257" y="3492064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05</a:t>
            </a:r>
          </a:p>
        </p:txBody>
      </p:sp>
      <p:sp>
        <p:nvSpPr>
          <p:cNvPr id="397" name="Google Shape;1954;p34">
            <a:extLst>
              <a:ext uri="{FF2B5EF4-FFF2-40B4-BE49-F238E27FC236}">
                <a16:creationId xmlns:a16="http://schemas.microsoft.com/office/drawing/2014/main" id="{08D136C3-BA2D-6039-07F0-8D4939DF3732}"/>
              </a:ext>
            </a:extLst>
          </p:cNvPr>
          <p:cNvSpPr txBox="1">
            <a:spLocks/>
          </p:cNvSpPr>
          <p:nvPr/>
        </p:nvSpPr>
        <p:spPr>
          <a:xfrm>
            <a:off x="728689" y="4132038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06</a:t>
            </a:r>
          </a:p>
        </p:txBody>
      </p:sp>
      <p:sp>
        <p:nvSpPr>
          <p:cNvPr id="398" name="Google Shape;1944;p34">
            <a:extLst>
              <a:ext uri="{FF2B5EF4-FFF2-40B4-BE49-F238E27FC236}">
                <a16:creationId xmlns:a16="http://schemas.microsoft.com/office/drawing/2014/main" id="{03E6E206-1B8E-6F22-81BF-1F65DBDDDBA8}"/>
              </a:ext>
            </a:extLst>
          </p:cNvPr>
          <p:cNvSpPr txBox="1">
            <a:spLocks/>
          </p:cNvSpPr>
          <p:nvPr/>
        </p:nvSpPr>
        <p:spPr>
          <a:xfrm>
            <a:off x="721558" y="2286415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03</a:t>
            </a:r>
          </a:p>
        </p:txBody>
      </p:sp>
      <p:sp>
        <p:nvSpPr>
          <p:cNvPr id="425" name="Google Shape;1947;p34">
            <a:extLst>
              <a:ext uri="{FF2B5EF4-FFF2-40B4-BE49-F238E27FC236}">
                <a16:creationId xmlns:a16="http://schemas.microsoft.com/office/drawing/2014/main" id="{C08A0DA9-66A8-26A3-F2EC-38D322A15624}"/>
              </a:ext>
            </a:extLst>
          </p:cNvPr>
          <p:cNvSpPr txBox="1">
            <a:spLocks/>
          </p:cNvSpPr>
          <p:nvPr/>
        </p:nvSpPr>
        <p:spPr>
          <a:xfrm>
            <a:off x="1420731" y="1240185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Problem Statement</a:t>
            </a:r>
          </a:p>
        </p:txBody>
      </p:sp>
      <p:sp>
        <p:nvSpPr>
          <p:cNvPr id="426" name="Google Shape;1949;p34">
            <a:extLst>
              <a:ext uri="{FF2B5EF4-FFF2-40B4-BE49-F238E27FC236}">
                <a16:creationId xmlns:a16="http://schemas.microsoft.com/office/drawing/2014/main" id="{E2EC6CF7-27E3-8CFA-796E-BB44197DEDD6}"/>
              </a:ext>
            </a:extLst>
          </p:cNvPr>
          <p:cNvSpPr txBox="1">
            <a:spLocks/>
          </p:cNvSpPr>
          <p:nvPr/>
        </p:nvSpPr>
        <p:spPr>
          <a:xfrm>
            <a:off x="1444735" y="1953122"/>
            <a:ext cx="4512900" cy="3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Our Solution</a:t>
            </a:r>
          </a:p>
        </p:txBody>
      </p:sp>
      <p:sp>
        <p:nvSpPr>
          <p:cNvPr id="427" name="Google Shape;1952;p34">
            <a:extLst>
              <a:ext uri="{FF2B5EF4-FFF2-40B4-BE49-F238E27FC236}">
                <a16:creationId xmlns:a16="http://schemas.microsoft.com/office/drawing/2014/main" id="{0E3D3BB1-5247-423A-75AF-F8237C05370D}"/>
              </a:ext>
            </a:extLst>
          </p:cNvPr>
          <p:cNvSpPr txBox="1">
            <a:spLocks/>
          </p:cNvSpPr>
          <p:nvPr/>
        </p:nvSpPr>
        <p:spPr>
          <a:xfrm>
            <a:off x="1423715" y="3060884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Methodology</a:t>
            </a:r>
          </a:p>
        </p:txBody>
      </p:sp>
      <p:sp>
        <p:nvSpPr>
          <p:cNvPr id="428" name="Google Shape;1955;p34">
            <a:extLst>
              <a:ext uri="{FF2B5EF4-FFF2-40B4-BE49-F238E27FC236}">
                <a16:creationId xmlns:a16="http://schemas.microsoft.com/office/drawing/2014/main" id="{44871443-1D76-CD16-FD42-6B8906A5F41E}"/>
              </a:ext>
            </a:extLst>
          </p:cNvPr>
          <p:cNvSpPr txBox="1">
            <a:spLocks/>
          </p:cNvSpPr>
          <p:nvPr/>
        </p:nvSpPr>
        <p:spPr>
          <a:xfrm>
            <a:off x="1441322" y="3682038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ea typeface="Ubuntu"/>
                <a:cs typeface="Zen Dots" panose="020B0604020202020204" charset="0"/>
                <a:sym typeface="Ubuntu"/>
              </a:rPr>
              <a:t>Challenges and Constraints</a:t>
            </a:r>
          </a:p>
        </p:txBody>
      </p:sp>
      <p:sp>
        <p:nvSpPr>
          <p:cNvPr id="430" name="Google Shape;1955;p34">
            <a:extLst>
              <a:ext uri="{FF2B5EF4-FFF2-40B4-BE49-F238E27FC236}">
                <a16:creationId xmlns:a16="http://schemas.microsoft.com/office/drawing/2014/main" id="{4F65857D-2F90-3E0A-4773-83B9F1D070CA}"/>
              </a:ext>
            </a:extLst>
          </p:cNvPr>
          <p:cNvSpPr txBox="1">
            <a:spLocks/>
          </p:cNvSpPr>
          <p:nvPr/>
        </p:nvSpPr>
        <p:spPr>
          <a:xfrm>
            <a:off x="1468058" y="4296957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FFFFFF"/>
              </a:buClr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ea typeface="Ubuntu"/>
                <a:cs typeface="Zen Dots" panose="020B0604020202020204" charset="0"/>
                <a:sym typeface="Ubuntu"/>
              </a:rPr>
              <a:t>Future Work</a:t>
            </a:r>
          </a:p>
        </p:txBody>
      </p:sp>
      <p:sp>
        <p:nvSpPr>
          <p:cNvPr id="431" name="Google Shape;1952;p34">
            <a:extLst>
              <a:ext uri="{FF2B5EF4-FFF2-40B4-BE49-F238E27FC236}">
                <a16:creationId xmlns:a16="http://schemas.microsoft.com/office/drawing/2014/main" id="{655842DD-8126-E3E5-5F4E-F8486815C191}"/>
              </a:ext>
            </a:extLst>
          </p:cNvPr>
          <p:cNvSpPr txBox="1">
            <a:spLocks/>
          </p:cNvSpPr>
          <p:nvPr/>
        </p:nvSpPr>
        <p:spPr>
          <a:xfrm>
            <a:off x="1417798" y="2484126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Zen Dots" panose="020B0604020202020204" charset="0"/>
                <a:cs typeface="Zen Dots" panose="020B0604020202020204" charset="0"/>
                <a:sym typeface="Poppins"/>
              </a:rPr>
              <a:t>Features</a:t>
            </a:r>
          </a:p>
        </p:txBody>
      </p:sp>
      <p:sp>
        <p:nvSpPr>
          <p:cNvPr id="262" name="Google Shape;93;p20">
            <a:extLst>
              <a:ext uri="{FF2B5EF4-FFF2-40B4-BE49-F238E27FC236}">
                <a16:creationId xmlns:a16="http://schemas.microsoft.com/office/drawing/2014/main" id="{D09988A6-FAFC-B051-8CD7-596A20948ABF}"/>
              </a:ext>
            </a:extLst>
          </p:cNvPr>
          <p:cNvSpPr/>
          <p:nvPr/>
        </p:nvSpPr>
        <p:spPr>
          <a:xfrm>
            <a:off x="484629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97;p20">
            <a:extLst>
              <a:ext uri="{FF2B5EF4-FFF2-40B4-BE49-F238E27FC236}">
                <a16:creationId xmlns:a16="http://schemas.microsoft.com/office/drawing/2014/main" id="{D9E89C27-7131-B78E-4AC9-4C7F0359EBF1}"/>
              </a:ext>
            </a:extLst>
          </p:cNvPr>
          <p:cNvSpPr/>
          <p:nvPr/>
        </p:nvSpPr>
        <p:spPr>
          <a:xfrm>
            <a:off x="763391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98;p20">
            <a:extLst>
              <a:ext uri="{FF2B5EF4-FFF2-40B4-BE49-F238E27FC236}">
                <a16:creationId xmlns:a16="http://schemas.microsoft.com/office/drawing/2014/main" id="{0B157A0C-0492-6BE0-77D7-9DECD2CED07C}"/>
              </a:ext>
            </a:extLst>
          </p:cNvPr>
          <p:cNvGrpSpPr/>
          <p:nvPr/>
        </p:nvGrpSpPr>
        <p:grpSpPr>
          <a:xfrm>
            <a:off x="5722783" y="3076611"/>
            <a:ext cx="2538390" cy="2056394"/>
            <a:chOff x="3780013" y="1888393"/>
            <a:chExt cx="2538390" cy="2056394"/>
          </a:xfrm>
        </p:grpSpPr>
        <p:sp>
          <p:nvSpPr>
            <p:cNvPr id="265" name="Google Shape;99;p20">
              <a:extLst>
                <a:ext uri="{FF2B5EF4-FFF2-40B4-BE49-F238E27FC236}">
                  <a16:creationId xmlns:a16="http://schemas.microsoft.com/office/drawing/2014/main" id="{F500D911-F171-8E5E-7EA8-4DCC9E775518}"/>
                </a:ext>
              </a:extLst>
            </p:cNvPr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0;p20">
              <a:extLst>
                <a:ext uri="{FF2B5EF4-FFF2-40B4-BE49-F238E27FC236}">
                  <a16:creationId xmlns:a16="http://schemas.microsoft.com/office/drawing/2014/main" id="{AC9AF4CA-5F20-DFAB-D465-A754E0A6BB7C}"/>
                </a:ext>
              </a:extLst>
            </p:cNvPr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;p20">
              <a:extLst>
                <a:ext uri="{FF2B5EF4-FFF2-40B4-BE49-F238E27FC236}">
                  <a16:creationId xmlns:a16="http://schemas.microsoft.com/office/drawing/2014/main" id="{2C29E2B9-65D7-3672-1189-C6BB1EC28069}"/>
                </a:ext>
              </a:extLst>
            </p:cNvPr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102;p20">
              <a:extLst>
                <a:ext uri="{FF2B5EF4-FFF2-40B4-BE49-F238E27FC236}">
                  <a16:creationId xmlns:a16="http://schemas.microsoft.com/office/drawing/2014/main" id="{DF02CA35-48D3-1BC8-5566-97FD0862EDAD}"/>
                </a:ext>
              </a:extLst>
            </p:cNvPr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;p20">
              <a:extLst>
                <a:ext uri="{FF2B5EF4-FFF2-40B4-BE49-F238E27FC236}">
                  <a16:creationId xmlns:a16="http://schemas.microsoft.com/office/drawing/2014/main" id="{B2F2948B-3807-F748-DF6A-7B730A70E774}"/>
                </a:ext>
              </a:extLst>
            </p:cNvPr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;p20">
              <a:extLst>
                <a:ext uri="{FF2B5EF4-FFF2-40B4-BE49-F238E27FC236}">
                  <a16:creationId xmlns:a16="http://schemas.microsoft.com/office/drawing/2014/main" id="{91AECE52-F040-C82A-88E9-BA40EFBF24D2}"/>
                </a:ext>
              </a:extLst>
            </p:cNvPr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;p20">
              <a:extLst>
                <a:ext uri="{FF2B5EF4-FFF2-40B4-BE49-F238E27FC236}">
                  <a16:creationId xmlns:a16="http://schemas.microsoft.com/office/drawing/2014/main" id="{B57A0BC3-ADDD-356C-997A-4903D3F63B47}"/>
                </a:ext>
              </a:extLst>
            </p:cNvPr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6;p20">
              <a:extLst>
                <a:ext uri="{FF2B5EF4-FFF2-40B4-BE49-F238E27FC236}">
                  <a16:creationId xmlns:a16="http://schemas.microsoft.com/office/drawing/2014/main" id="{26984409-EEDD-040F-A361-2C8FE3B6E74A}"/>
                </a:ext>
              </a:extLst>
            </p:cNvPr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7;p20">
              <a:extLst>
                <a:ext uri="{FF2B5EF4-FFF2-40B4-BE49-F238E27FC236}">
                  <a16:creationId xmlns:a16="http://schemas.microsoft.com/office/drawing/2014/main" id="{382246CC-6E75-794A-A8EC-95AEA882627A}"/>
                </a:ext>
              </a:extLst>
            </p:cNvPr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;p20">
              <a:extLst>
                <a:ext uri="{FF2B5EF4-FFF2-40B4-BE49-F238E27FC236}">
                  <a16:creationId xmlns:a16="http://schemas.microsoft.com/office/drawing/2014/main" id="{E7AFB3E9-CAE6-8B2D-C478-3ABC1B53F786}"/>
                </a:ext>
              </a:extLst>
            </p:cNvPr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9;p20">
              <a:extLst>
                <a:ext uri="{FF2B5EF4-FFF2-40B4-BE49-F238E27FC236}">
                  <a16:creationId xmlns:a16="http://schemas.microsoft.com/office/drawing/2014/main" id="{BD44511C-A462-C2DF-6B0B-0B3EF76F1C43}"/>
                </a:ext>
              </a:extLst>
            </p:cNvPr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0;p20">
              <a:extLst>
                <a:ext uri="{FF2B5EF4-FFF2-40B4-BE49-F238E27FC236}">
                  <a16:creationId xmlns:a16="http://schemas.microsoft.com/office/drawing/2014/main" id="{EEAD1057-D869-18D9-3A5E-8AC7E71EE5A7}"/>
                </a:ext>
              </a:extLst>
            </p:cNvPr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1;p20">
              <a:extLst>
                <a:ext uri="{FF2B5EF4-FFF2-40B4-BE49-F238E27FC236}">
                  <a16:creationId xmlns:a16="http://schemas.microsoft.com/office/drawing/2014/main" id="{F49EBD54-E974-C661-D3F5-10A7A12BC081}"/>
                </a:ext>
              </a:extLst>
            </p:cNvPr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2;p20">
              <a:extLst>
                <a:ext uri="{FF2B5EF4-FFF2-40B4-BE49-F238E27FC236}">
                  <a16:creationId xmlns:a16="http://schemas.microsoft.com/office/drawing/2014/main" id="{95233F93-664A-933B-FE5B-3E7122FD569C}"/>
                </a:ext>
              </a:extLst>
            </p:cNvPr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3;p20">
              <a:extLst>
                <a:ext uri="{FF2B5EF4-FFF2-40B4-BE49-F238E27FC236}">
                  <a16:creationId xmlns:a16="http://schemas.microsoft.com/office/drawing/2014/main" id="{9B5DB1C3-7650-DC16-5553-36F65D5EBAB8}"/>
                </a:ext>
              </a:extLst>
            </p:cNvPr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;p20">
              <a:extLst>
                <a:ext uri="{FF2B5EF4-FFF2-40B4-BE49-F238E27FC236}">
                  <a16:creationId xmlns:a16="http://schemas.microsoft.com/office/drawing/2014/main" id="{A2160A34-627C-2BAD-45C5-1EE24973FF8A}"/>
                </a:ext>
              </a:extLst>
            </p:cNvPr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;p20">
              <a:extLst>
                <a:ext uri="{FF2B5EF4-FFF2-40B4-BE49-F238E27FC236}">
                  <a16:creationId xmlns:a16="http://schemas.microsoft.com/office/drawing/2014/main" id="{66A54CB9-F35B-0F0D-EE94-DD60AE915DE5}"/>
                </a:ext>
              </a:extLst>
            </p:cNvPr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;p20">
              <a:extLst>
                <a:ext uri="{FF2B5EF4-FFF2-40B4-BE49-F238E27FC236}">
                  <a16:creationId xmlns:a16="http://schemas.microsoft.com/office/drawing/2014/main" id="{8B6C1A1F-ABC5-FEFC-092F-CF8FF58B11BE}"/>
                </a:ext>
              </a:extLst>
            </p:cNvPr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;p20">
              <a:extLst>
                <a:ext uri="{FF2B5EF4-FFF2-40B4-BE49-F238E27FC236}">
                  <a16:creationId xmlns:a16="http://schemas.microsoft.com/office/drawing/2014/main" id="{B9E2E922-58DE-7DAF-C93F-A97FFC054A37}"/>
                </a:ext>
              </a:extLst>
            </p:cNvPr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8;p20">
              <a:extLst>
                <a:ext uri="{FF2B5EF4-FFF2-40B4-BE49-F238E27FC236}">
                  <a16:creationId xmlns:a16="http://schemas.microsoft.com/office/drawing/2014/main" id="{3623D40D-5247-5F8B-3DB1-CA7C5FF493D3}"/>
                </a:ext>
              </a:extLst>
            </p:cNvPr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9;p20">
              <a:extLst>
                <a:ext uri="{FF2B5EF4-FFF2-40B4-BE49-F238E27FC236}">
                  <a16:creationId xmlns:a16="http://schemas.microsoft.com/office/drawing/2014/main" id="{59EC481E-13A6-EA28-CD22-38FFC21A789D}"/>
                </a:ext>
              </a:extLst>
            </p:cNvPr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0;p20">
              <a:extLst>
                <a:ext uri="{FF2B5EF4-FFF2-40B4-BE49-F238E27FC236}">
                  <a16:creationId xmlns:a16="http://schemas.microsoft.com/office/drawing/2014/main" id="{EF0648E6-1220-A1CD-E928-EE0A615D42E2}"/>
                </a:ext>
              </a:extLst>
            </p:cNvPr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121;p20">
              <a:extLst>
                <a:ext uri="{FF2B5EF4-FFF2-40B4-BE49-F238E27FC236}">
                  <a16:creationId xmlns:a16="http://schemas.microsoft.com/office/drawing/2014/main" id="{522312B5-1D97-93FE-D160-0A28DB475DDF}"/>
                </a:ext>
              </a:extLst>
            </p:cNvPr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;p20">
              <a:extLst>
                <a:ext uri="{FF2B5EF4-FFF2-40B4-BE49-F238E27FC236}">
                  <a16:creationId xmlns:a16="http://schemas.microsoft.com/office/drawing/2014/main" id="{9BD70CAF-1A6B-B06C-7A45-6700B365B31B}"/>
                </a:ext>
              </a:extLst>
            </p:cNvPr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;p20">
              <a:extLst>
                <a:ext uri="{FF2B5EF4-FFF2-40B4-BE49-F238E27FC236}">
                  <a16:creationId xmlns:a16="http://schemas.microsoft.com/office/drawing/2014/main" id="{1AD898EE-DA10-9DF5-FD6F-C78FA21DB0CC}"/>
                </a:ext>
              </a:extLst>
            </p:cNvPr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124;p20">
            <a:extLst>
              <a:ext uri="{FF2B5EF4-FFF2-40B4-BE49-F238E27FC236}">
                <a16:creationId xmlns:a16="http://schemas.microsoft.com/office/drawing/2014/main" id="{DE8BA247-1BB6-CB48-4B5A-AC4274286905}"/>
              </a:ext>
            </a:extLst>
          </p:cNvPr>
          <p:cNvGrpSpPr/>
          <p:nvPr/>
        </p:nvGrpSpPr>
        <p:grpSpPr>
          <a:xfrm>
            <a:off x="8024982" y="3439810"/>
            <a:ext cx="811927" cy="753197"/>
            <a:chOff x="4932662" y="2251593"/>
            <a:chExt cx="811927" cy="753197"/>
          </a:xfrm>
        </p:grpSpPr>
        <p:sp>
          <p:nvSpPr>
            <p:cNvPr id="355" name="Google Shape;125;p20">
              <a:extLst>
                <a:ext uri="{FF2B5EF4-FFF2-40B4-BE49-F238E27FC236}">
                  <a16:creationId xmlns:a16="http://schemas.microsoft.com/office/drawing/2014/main" id="{D4DCBC9D-5FFC-2A69-13DE-AFF5BDA4EEEF}"/>
                </a:ext>
              </a:extLst>
            </p:cNvPr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;p20">
              <a:extLst>
                <a:ext uri="{FF2B5EF4-FFF2-40B4-BE49-F238E27FC236}">
                  <a16:creationId xmlns:a16="http://schemas.microsoft.com/office/drawing/2014/main" id="{86BF2900-668A-7451-074D-52F783329949}"/>
                </a:ext>
              </a:extLst>
            </p:cNvPr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7;p20">
              <a:extLst>
                <a:ext uri="{FF2B5EF4-FFF2-40B4-BE49-F238E27FC236}">
                  <a16:creationId xmlns:a16="http://schemas.microsoft.com/office/drawing/2014/main" id="{C214D1AF-C1B4-59EE-1C2F-12AC76B59C4C}"/>
                </a:ext>
              </a:extLst>
            </p:cNvPr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8;p20">
              <a:extLst>
                <a:ext uri="{FF2B5EF4-FFF2-40B4-BE49-F238E27FC236}">
                  <a16:creationId xmlns:a16="http://schemas.microsoft.com/office/drawing/2014/main" id="{C6040499-A48E-0754-2B58-7F379E04F7C8}"/>
                </a:ext>
              </a:extLst>
            </p:cNvPr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9;p20">
              <a:extLst>
                <a:ext uri="{FF2B5EF4-FFF2-40B4-BE49-F238E27FC236}">
                  <a16:creationId xmlns:a16="http://schemas.microsoft.com/office/drawing/2014/main" id="{D629AB40-BC61-A1E4-4CE3-4EF8CAF209D0}"/>
                </a:ext>
              </a:extLst>
            </p:cNvPr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130;p20">
            <a:extLst>
              <a:ext uri="{FF2B5EF4-FFF2-40B4-BE49-F238E27FC236}">
                <a16:creationId xmlns:a16="http://schemas.microsoft.com/office/drawing/2014/main" id="{662E3BEB-96BC-3725-B7D5-BDDA18FABD1A}"/>
              </a:ext>
            </a:extLst>
          </p:cNvPr>
          <p:cNvGrpSpPr/>
          <p:nvPr/>
        </p:nvGrpSpPr>
        <p:grpSpPr>
          <a:xfrm>
            <a:off x="6524510" y="2214259"/>
            <a:ext cx="914298" cy="753197"/>
            <a:chOff x="4810340" y="1026041"/>
            <a:chExt cx="914298" cy="753197"/>
          </a:xfrm>
        </p:grpSpPr>
        <p:sp>
          <p:nvSpPr>
            <p:cNvPr id="390" name="Google Shape;131;p20">
              <a:extLst>
                <a:ext uri="{FF2B5EF4-FFF2-40B4-BE49-F238E27FC236}">
                  <a16:creationId xmlns:a16="http://schemas.microsoft.com/office/drawing/2014/main" id="{3C73D4F9-AE96-B50E-8D17-1976666016CD}"/>
                </a:ext>
              </a:extLst>
            </p:cNvPr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2;p20">
              <a:extLst>
                <a:ext uri="{FF2B5EF4-FFF2-40B4-BE49-F238E27FC236}">
                  <a16:creationId xmlns:a16="http://schemas.microsoft.com/office/drawing/2014/main" id="{C7F5F33C-5A4F-3059-7A2E-4591DB69F554}"/>
                </a:ext>
              </a:extLst>
            </p:cNvPr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3;p20">
              <a:extLst>
                <a:ext uri="{FF2B5EF4-FFF2-40B4-BE49-F238E27FC236}">
                  <a16:creationId xmlns:a16="http://schemas.microsoft.com/office/drawing/2014/main" id="{5C9D5CB9-F91E-EE73-BDF9-7E4A9A8B9EDF}"/>
                </a:ext>
              </a:extLst>
            </p:cNvPr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4;p20">
              <a:extLst>
                <a:ext uri="{FF2B5EF4-FFF2-40B4-BE49-F238E27FC236}">
                  <a16:creationId xmlns:a16="http://schemas.microsoft.com/office/drawing/2014/main" id="{16BBAB53-0F38-8DB6-2AF7-947D8CDDF5B3}"/>
                </a:ext>
              </a:extLst>
            </p:cNvPr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5;p20">
              <a:extLst>
                <a:ext uri="{FF2B5EF4-FFF2-40B4-BE49-F238E27FC236}">
                  <a16:creationId xmlns:a16="http://schemas.microsoft.com/office/drawing/2014/main" id="{5F74B5D7-E331-3BC7-E43C-ACFB303A4740}"/>
                </a:ext>
              </a:extLst>
            </p:cNvPr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36;p20">
            <a:extLst>
              <a:ext uri="{FF2B5EF4-FFF2-40B4-BE49-F238E27FC236}">
                <a16:creationId xmlns:a16="http://schemas.microsoft.com/office/drawing/2014/main" id="{C611A481-F097-84CA-E156-087A0ED61310}"/>
              </a:ext>
            </a:extLst>
          </p:cNvPr>
          <p:cNvGrpSpPr/>
          <p:nvPr/>
        </p:nvGrpSpPr>
        <p:grpSpPr>
          <a:xfrm>
            <a:off x="8328541" y="4241663"/>
            <a:ext cx="508385" cy="644675"/>
            <a:chOff x="4859771" y="3053445"/>
            <a:chExt cx="508385" cy="644675"/>
          </a:xfrm>
        </p:grpSpPr>
        <p:sp>
          <p:nvSpPr>
            <p:cNvPr id="402" name="Google Shape;137;p20">
              <a:extLst>
                <a:ext uri="{FF2B5EF4-FFF2-40B4-BE49-F238E27FC236}">
                  <a16:creationId xmlns:a16="http://schemas.microsoft.com/office/drawing/2014/main" id="{257CAA95-2B74-4867-1C82-CA49A5168DDB}"/>
                </a:ext>
              </a:extLst>
            </p:cNvPr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8;p20">
              <a:extLst>
                <a:ext uri="{FF2B5EF4-FFF2-40B4-BE49-F238E27FC236}">
                  <a16:creationId xmlns:a16="http://schemas.microsoft.com/office/drawing/2014/main" id="{0430E939-94C8-6D57-AF04-14AF48A89FAF}"/>
                </a:ext>
              </a:extLst>
            </p:cNvPr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9;p20">
              <a:extLst>
                <a:ext uri="{FF2B5EF4-FFF2-40B4-BE49-F238E27FC236}">
                  <a16:creationId xmlns:a16="http://schemas.microsoft.com/office/drawing/2014/main" id="{B4748B90-7B30-5C9C-528F-3FA5B87F52A3}"/>
                </a:ext>
              </a:extLst>
            </p:cNvPr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0;p20">
              <a:extLst>
                <a:ext uri="{FF2B5EF4-FFF2-40B4-BE49-F238E27FC236}">
                  <a16:creationId xmlns:a16="http://schemas.microsoft.com/office/drawing/2014/main" id="{8C356968-5BCC-BF43-5298-73C7BEE836DC}"/>
                </a:ext>
              </a:extLst>
            </p:cNvPr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1;p20">
              <a:extLst>
                <a:ext uri="{FF2B5EF4-FFF2-40B4-BE49-F238E27FC236}">
                  <a16:creationId xmlns:a16="http://schemas.microsoft.com/office/drawing/2014/main" id="{D1359514-3263-D109-543B-CCFD6B812B40}"/>
                </a:ext>
              </a:extLst>
            </p:cNvPr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2;p20">
              <a:extLst>
                <a:ext uri="{FF2B5EF4-FFF2-40B4-BE49-F238E27FC236}">
                  <a16:creationId xmlns:a16="http://schemas.microsoft.com/office/drawing/2014/main" id="{582C0098-247F-1A19-7EBB-020C3A3BE895}"/>
                </a:ext>
              </a:extLst>
            </p:cNvPr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3;p20">
              <a:extLst>
                <a:ext uri="{FF2B5EF4-FFF2-40B4-BE49-F238E27FC236}">
                  <a16:creationId xmlns:a16="http://schemas.microsoft.com/office/drawing/2014/main" id="{925999DE-D8D3-ABE6-9EDF-D85160C53B68}"/>
                </a:ext>
              </a:extLst>
            </p:cNvPr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Management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D1FDC-6A2F-44F3-1612-DB7BE18D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6892"/>
          <a:stretch/>
        </p:blipFill>
        <p:spPr>
          <a:xfrm>
            <a:off x="2514421" y="1429045"/>
            <a:ext cx="4115157" cy="33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6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44DB7-0B2A-B1B3-9A9A-C12117A0E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397733"/>
            <a:ext cx="5384800" cy="335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Manage test cases in challenge</a:t>
            </a:r>
          </a:p>
        </p:txBody>
      </p:sp>
    </p:spTree>
    <p:extLst>
      <p:ext uri="{BB962C8B-B14F-4D97-AF65-F5344CB8AC3E}">
        <p14:creationId xmlns:p14="http://schemas.microsoft.com/office/powerpoint/2010/main" val="10414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new test case when there is a submission for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EDB87-10F9-AB68-A689-D4C4D8E86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17" y="1518110"/>
            <a:ext cx="5282565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2D1CFC9-81AC-F043-46C4-2D3190F6A1D6}"/>
              </a:ext>
            </a:extLst>
          </p:cNvPr>
          <p:cNvSpPr/>
          <p:nvPr/>
        </p:nvSpPr>
        <p:spPr>
          <a:xfrm rot="5400000">
            <a:off x="2332344" y="2435708"/>
            <a:ext cx="159236" cy="11284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7.40741E-7 L 0.06736 0.00123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9" presetClass="entr" presetSubtype="0" de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2" animBg="1"/>
      <p:bldP spid="2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Add new test case when there is a submission for challenge (cont.)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9801F757-F98E-80B0-B354-2FF1D30F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15269"/>
            <a:ext cx="7964408" cy="339658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Profile: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81AAB39-2A5D-742C-7832-E0E78B65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79026"/>
            <a:ext cx="5975350" cy="35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7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Course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8F9AC-2BD5-678B-EA0B-0ABF194D9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69" y="1219239"/>
            <a:ext cx="4371862" cy="366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51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Contest View: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5BE8-210A-5EC2-40F9-032A93E2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0" y="1279026"/>
            <a:ext cx="5313680" cy="331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32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submission View: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65E0A-9ADD-89A4-60D9-02E3ED50B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40" y="1462026"/>
            <a:ext cx="5328920" cy="33235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E14E9D7-F23C-1F62-8B89-349C30DE06DB}"/>
              </a:ext>
            </a:extLst>
          </p:cNvPr>
          <p:cNvSpPr/>
          <p:nvPr/>
        </p:nvSpPr>
        <p:spPr>
          <a:xfrm rot="10800000">
            <a:off x="2475328" y="363354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5C814D0-B225-738E-5D17-CC3563E12A13}"/>
              </a:ext>
            </a:extLst>
          </p:cNvPr>
          <p:cNvSpPr/>
          <p:nvPr/>
        </p:nvSpPr>
        <p:spPr>
          <a:xfrm rot="10800000">
            <a:off x="5075653" y="213190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D62A1C2-4407-FDE0-4074-6F06481C3818}"/>
              </a:ext>
            </a:extLst>
          </p:cNvPr>
          <p:cNvSpPr/>
          <p:nvPr/>
        </p:nvSpPr>
        <p:spPr>
          <a:xfrm rot="10800000">
            <a:off x="5713828" y="221432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5968F10-DDA6-F418-9089-EC3404E5BBFA}"/>
              </a:ext>
            </a:extLst>
          </p:cNvPr>
          <p:cNvSpPr/>
          <p:nvPr/>
        </p:nvSpPr>
        <p:spPr>
          <a:xfrm rot="10800000">
            <a:off x="6313903" y="225242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F993268-60D3-E715-74C1-65CA84C66EC5}"/>
              </a:ext>
            </a:extLst>
          </p:cNvPr>
          <p:cNvSpPr/>
          <p:nvPr/>
        </p:nvSpPr>
        <p:spPr>
          <a:xfrm rot="10800000">
            <a:off x="6360957" y="180892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6296 L 2.5E-6 0.09444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1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0"/>
                            </p:stCondLst>
                            <p:childTnLst>
                              <p:par>
                                <p:cTn id="2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7777 L -2.5E-6 0.07963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20"/>
                            </p:stCondLst>
                            <p:childTnLst>
                              <p:par>
                                <p:cTn id="3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6296 L -4.16667E-6 0.09445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30"/>
                            </p:stCondLst>
                            <p:childTnLst>
                              <p:par>
                                <p:cTn id="38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30"/>
                            </p:stCondLst>
                            <p:childTnLst>
                              <p:par>
                                <p:cTn id="4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0"/>
                            </p:stCondLst>
                            <p:childTnLst>
                              <p:par>
                                <p:cTn id="48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6852 L 8.33333E-7 0.08889 " pathEditMode="relative" rAng="0" ptsTypes="AA">
                                      <p:cBhvr>
                                        <p:cTn id="4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40"/>
                            </p:stCondLst>
                            <p:childTnLst>
                              <p:par>
                                <p:cTn id="51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40"/>
                            </p:stCondLst>
                            <p:childTnLst>
                              <p:par>
                                <p:cTn id="5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850"/>
                            </p:stCondLst>
                            <p:childTnLst>
                              <p:par>
                                <p:cTn id="61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6049 L -0.00052 0.09691 " pathEditMode="relative" rAng="0" ptsTypes="AA">
                                      <p:cBhvr>
                                        <p:cTn id="6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50"/>
                            </p:stCondLst>
                            <p:childTnLst>
                              <p:par>
                                <p:cTn id="64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submissions View: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0273F906-6FE6-FC7F-9422-FC6E45BF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4" y="1242159"/>
            <a:ext cx="4266102" cy="3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E8F32A6-7F5F-626D-E310-CD5AA5CA466B}"/>
              </a:ext>
            </a:extLst>
          </p:cNvPr>
          <p:cNvSpPr/>
          <p:nvPr/>
        </p:nvSpPr>
        <p:spPr>
          <a:xfrm rot="10800000">
            <a:off x="2755029" y="105540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8BB9ECD-82EA-8273-A0C2-FC356FEB7421}"/>
              </a:ext>
            </a:extLst>
          </p:cNvPr>
          <p:cNvSpPr/>
          <p:nvPr/>
        </p:nvSpPr>
        <p:spPr>
          <a:xfrm rot="10800000">
            <a:off x="3354133" y="105473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EF32E85-A353-1A5D-F465-4850A5A2BE6D}"/>
              </a:ext>
            </a:extLst>
          </p:cNvPr>
          <p:cNvSpPr/>
          <p:nvPr/>
        </p:nvSpPr>
        <p:spPr>
          <a:xfrm rot="16200000">
            <a:off x="3620310" y="2229368"/>
            <a:ext cx="159236" cy="11284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D45043B-5AD6-CB6A-340E-E8A1BB287201}"/>
              </a:ext>
            </a:extLst>
          </p:cNvPr>
          <p:cNvSpPr/>
          <p:nvPr/>
        </p:nvSpPr>
        <p:spPr>
          <a:xfrm rot="10800000">
            <a:off x="6087808" y="159766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9A36411-40B3-A1C6-2251-530B65B3B200}"/>
              </a:ext>
            </a:extLst>
          </p:cNvPr>
          <p:cNvSpPr/>
          <p:nvPr/>
        </p:nvSpPr>
        <p:spPr>
          <a:xfrm rot="10800000">
            <a:off x="2839562" y="319729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6481 L 3.33333E-6 0.0926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1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0"/>
                            </p:stCondLst>
                            <p:childTnLst>
                              <p:par>
                                <p:cTn id="2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642 L 1.94444E-6 0.09321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2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-0.00031 L -0.02483 -0.00031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30"/>
                            </p:stCondLst>
                            <p:childTnLst>
                              <p:par>
                                <p:cTn id="38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30"/>
                            </p:stCondLst>
                            <p:childTnLst>
                              <p:par>
                                <p:cTn id="4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40"/>
                            </p:stCondLst>
                            <p:childTnLst>
                              <p:par>
                                <p:cTn id="4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6605 L -0.0007 0.09136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40"/>
                            </p:stCondLst>
                            <p:childTnLst>
                              <p:par>
                                <p:cTn id="5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40"/>
                            </p:stCondLst>
                            <p:childTnLst>
                              <p:par>
                                <p:cTn id="5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850"/>
                            </p:stCondLst>
                            <p:childTnLst>
                              <p:par>
                                <p:cTn id="6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6913 L 1.94444E-6 0.08827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50"/>
                            </p:stCondLst>
                            <p:childTnLst>
                              <p:par>
                                <p:cTn id="6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similarity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E363-7E8C-9A5F-C54A-BC359A89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9026"/>
            <a:ext cx="5690235" cy="359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19A99-326D-08C8-A429-593ECA647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29964" r="8633" b="8423"/>
          <a:stretch/>
        </p:blipFill>
        <p:spPr bwMode="auto">
          <a:xfrm>
            <a:off x="6485747" y="2348231"/>
            <a:ext cx="2337583" cy="2215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D034253-5559-F18E-604E-F88A4A749307}"/>
              </a:ext>
            </a:extLst>
          </p:cNvPr>
          <p:cNvSpPr/>
          <p:nvPr/>
        </p:nvSpPr>
        <p:spPr>
          <a:xfrm rot="10800000">
            <a:off x="2458783" y="174688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B4F5598-0883-FE60-617A-381ED010D81F}"/>
              </a:ext>
            </a:extLst>
          </p:cNvPr>
          <p:cNvSpPr/>
          <p:nvPr/>
        </p:nvSpPr>
        <p:spPr>
          <a:xfrm rot="10800000">
            <a:off x="4332033" y="171513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E701A59-EC46-FA46-66AB-781AEEC14559}"/>
              </a:ext>
            </a:extLst>
          </p:cNvPr>
          <p:cNvSpPr/>
          <p:nvPr/>
        </p:nvSpPr>
        <p:spPr>
          <a:xfrm rot="10800000">
            <a:off x="7700406" y="167834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6419 L -1.38889E-6 0.09321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1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0"/>
                            </p:stCondLst>
                            <p:childTnLst>
                              <p:par>
                                <p:cTn id="2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6173 L -2.5E-6 0.09568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20"/>
                            </p:stCondLst>
                            <p:childTnLst>
                              <p:par>
                                <p:cTn id="3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30"/>
                            </p:stCondLst>
                            <p:childTnLst>
                              <p:par>
                                <p:cTn id="3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5926 L 4.72222E-6 0.09815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30"/>
                            </p:stCondLst>
                            <p:childTnLst>
                              <p:par>
                                <p:cTn id="38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96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‘s the problem?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3"/>
            <a:ext cx="3801900" cy="262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The problem-solving skills are one of the most important skills in the workplace.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  <a:latin typeface="Zen Dots" panose="020B0604020202020204" charset="0"/>
              <a:cs typeface="Zen Dot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An-Najah National University strives to improve these skills in our students.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  <a:latin typeface="Zen Dots" panose="020B0604020202020204" charset="0"/>
              <a:cs typeface="Zen Dot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Problem solving websites lack essential features that would simplify the problem-solving process and make solution grading more efficient.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Challenge student similarity View (cont.):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C125E597-A4A5-17D0-70A7-88556D4E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2" y="1321890"/>
            <a:ext cx="7273856" cy="3539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21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Profile: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306D88-C67C-EE6E-E2D1-42C7550E2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67"/>
          <a:stretch/>
        </p:blipFill>
        <p:spPr>
          <a:xfrm>
            <a:off x="2105822" y="1279026"/>
            <a:ext cx="4932356" cy="362091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8260DE1-298E-BE13-CFC7-48D6C74A2FB0}"/>
              </a:ext>
            </a:extLst>
          </p:cNvPr>
          <p:cNvSpPr/>
          <p:nvPr/>
        </p:nvSpPr>
        <p:spPr>
          <a:xfrm rot="10800000">
            <a:off x="3690683" y="96583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08E9ED3-7219-73D9-8DF6-BB95DCD36149}"/>
              </a:ext>
            </a:extLst>
          </p:cNvPr>
          <p:cNvSpPr/>
          <p:nvPr/>
        </p:nvSpPr>
        <p:spPr>
          <a:xfrm rot="5400000">
            <a:off x="2903844" y="2459519"/>
            <a:ext cx="159236" cy="11284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50FE750-8A4A-AC4F-8354-21197F6AC439}"/>
              </a:ext>
            </a:extLst>
          </p:cNvPr>
          <p:cNvSpPr/>
          <p:nvPr/>
        </p:nvSpPr>
        <p:spPr>
          <a:xfrm rot="5400000">
            <a:off x="2900669" y="4239108"/>
            <a:ext cx="159236" cy="11284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642 L -3.61111E-6 0.09321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"/>
                            </p:stCondLst>
                            <p:childTnLst>
                              <p:par>
                                <p:cTn id="12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1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20"/>
                            </p:stCondLst>
                            <p:childTnLst>
                              <p:par>
                                <p:cTn id="22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1.11111E-6 L 0.0684 0.00123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2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30"/>
                            </p:stCondLst>
                            <p:childTnLst>
                              <p:par>
                                <p:cTn id="36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3.45679E-6 L 0.06736 0.00123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30"/>
                            </p:stCondLst>
                            <p:childTnLst>
                              <p:par>
                                <p:cTn id="39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8" grpId="0" animBg="1"/>
      <p:bldP spid="8" grpId="1" animBg="1"/>
      <p:bldP spid="8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Solving challenge: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81DDD-995C-6FC7-7670-D500F1FDA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4"/>
          <a:stretch/>
        </p:blipFill>
        <p:spPr bwMode="auto">
          <a:xfrm>
            <a:off x="357278" y="1412488"/>
            <a:ext cx="4214722" cy="30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8CEF6-4372-E095-64B3-DD589307B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3"/>
          <a:stretch/>
        </p:blipFill>
        <p:spPr bwMode="auto">
          <a:xfrm>
            <a:off x="4640911" y="1412489"/>
            <a:ext cx="4214722" cy="302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50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773605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Code operation: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600930-2E8F-2EE1-063A-4B9BDEFE0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191479"/>
              </p:ext>
            </p:extLst>
          </p:nvPr>
        </p:nvGraphicFramePr>
        <p:xfrm>
          <a:off x="1762140" y="1230805"/>
          <a:ext cx="5817247" cy="391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41143" imgH="4054004" progId="Word.Document.12">
                  <p:embed/>
                </p:oleObj>
              </mc:Choice>
              <mc:Fallback>
                <p:oleObj name="Document" r:id="rId3" imgW="6041143" imgH="40540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140" y="1230805"/>
                        <a:ext cx="5817247" cy="391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41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submission: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499FF-C4B9-F48F-7EDE-30D2433DA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85" y="1473699"/>
            <a:ext cx="5497830" cy="284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02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 submission (cont.):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65D-8315-8BFF-D71F-783619E9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5" y="1279026"/>
            <a:ext cx="4504690" cy="359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80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186533"/>
            <a:ext cx="7704000" cy="705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Sample of responsive design</a:t>
            </a:r>
            <a:endParaRPr sz="3200" dirty="0"/>
          </a:p>
        </p:txBody>
      </p:sp>
      <p:pic>
        <p:nvPicPr>
          <p:cNvPr id="8195" name="Picture 71">
            <a:extLst>
              <a:ext uri="{FF2B5EF4-FFF2-40B4-BE49-F238E27FC236}">
                <a16:creationId xmlns:a16="http://schemas.microsoft.com/office/drawing/2014/main" id="{5268D30D-2640-AD65-4FE4-B46E05FF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2" y="793590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72">
            <a:extLst>
              <a:ext uri="{FF2B5EF4-FFF2-40B4-BE49-F238E27FC236}">
                <a16:creationId xmlns:a16="http://schemas.microsoft.com/office/drawing/2014/main" id="{6DD5DC5B-E3C7-064B-DAF8-66633D09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30" y="795418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73">
            <a:extLst>
              <a:ext uri="{FF2B5EF4-FFF2-40B4-BE49-F238E27FC236}">
                <a16:creationId xmlns:a16="http://schemas.microsoft.com/office/drawing/2014/main" id="{90E29076-6883-6F76-8108-6FB7725C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08" y="803115"/>
            <a:ext cx="18954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16DB7-8652-EE40-6237-FA59BFC71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5" y="800057"/>
            <a:ext cx="1895475" cy="41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 Phase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4935C-E272-67E7-3B7C-E3E192DD6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5" y="972785"/>
            <a:ext cx="6795770" cy="39311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08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Testing Phase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5"/>
            <a:ext cx="8045381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After implementing the project, we conduct manual testing for all features in the system to ensure that all features work correctly.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131FE8-06EE-B546-397A-976843AE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56640" y="1612045"/>
            <a:ext cx="5372097" cy="302180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1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Constraints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4"/>
            <a:ext cx="8045381" cy="159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In our AWS environment, not all services come without costs certain services like RDS, EC2, and Elastic IP Addresses require payment.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Another challenge we face involves a third-party API we use for similarity calculations. This API returns data in an incompatible format, necessitating thorough analysis and refactoring to align it with our requirements.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C2C2AB-18EF-9C56-0C80-CDDA0306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7289" r="7289"/>
          <a:stretch/>
        </p:blipFill>
        <p:spPr bwMode="auto">
          <a:xfrm>
            <a:off x="5342494" y="2569821"/>
            <a:ext cx="3205956" cy="203273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F0C965-4B1E-9E15-5BA7-4F72FEF9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13307" y="2569821"/>
            <a:ext cx="3629382" cy="203659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3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101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4"/>
            <a:ext cx="3801900" cy="238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  <a:latin typeface="Zen Dots" panose="020B0604020202020204" charset="0"/>
                <a:cs typeface="Zen Dots" panose="020B0604020202020204" charset="0"/>
              </a:rPr>
              <a:t>we built a problem-solving web application that combines solving problems for students and adds the educational features needed for professors, making the process more straightforward.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9" r="7739"/>
          <a:stretch/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0966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Future Works</a:t>
            </a:r>
          </a:p>
        </p:txBody>
      </p:sp>
      <p:sp>
        <p:nvSpPr>
          <p:cNvPr id="5" name="Google Shape;163;p21">
            <a:extLst>
              <a:ext uri="{FF2B5EF4-FFF2-40B4-BE49-F238E27FC236}">
                <a16:creationId xmlns:a16="http://schemas.microsoft.com/office/drawing/2014/main" id="{95795E77-FFB1-9A88-E7BB-300F3AE4B85D}"/>
              </a:ext>
            </a:extLst>
          </p:cNvPr>
          <p:cNvSpPr txBox="1">
            <a:spLocks/>
          </p:cNvSpPr>
          <p:nvPr/>
        </p:nvSpPr>
        <p:spPr>
          <a:xfrm>
            <a:off x="719999" y="971844"/>
            <a:ext cx="8045381" cy="1599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Support time complexity as constrain for challenge.</a:t>
            </a:r>
          </a:p>
          <a:p>
            <a:pPr lvl="2"/>
            <a:endParaRPr lang="en-US" dirty="0">
              <a:latin typeface="Zen Dots" panose="020B0604020202020204" charset="0"/>
              <a:cs typeface="Zen Dots" panose="020B0604020202020204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Zen Dots" panose="020B0604020202020204" charset="0"/>
                <a:cs typeface="Zen Dots" panose="020B0604020202020204" charset="0"/>
              </a:rPr>
              <a:t>Support creating a challenge related to image processing.</a:t>
            </a:r>
          </a:p>
        </p:txBody>
      </p:sp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2D8A3EAD-B1F4-CD5A-F897-A01DCB824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2" r="4983" b="15937"/>
          <a:stretch/>
        </p:blipFill>
        <p:spPr bwMode="auto">
          <a:xfrm>
            <a:off x="2666809" y="2571750"/>
            <a:ext cx="3810381" cy="135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63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2480667" y="2100946"/>
            <a:ext cx="4182666" cy="94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2750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 web application ?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5" r="3395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87" r="21887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17" r="25017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Professors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Students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91384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Features</a:t>
            </a:r>
            <a:endParaRPr sz="3200" dirty="0"/>
          </a:p>
        </p:txBody>
      </p:sp>
      <p:sp>
        <p:nvSpPr>
          <p:cNvPr id="29" name="Google Shape;575;p40">
            <a:extLst>
              <a:ext uri="{FF2B5EF4-FFF2-40B4-BE49-F238E27FC236}">
                <a16:creationId xmlns:a16="http://schemas.microsoft.com/office/drawing/2014/main" id="{6749A886-AC11-1AED-0236-FF207404671C}"/>
              </a:ext>
            </a:extLst>
          </p:cNvPr>
          <p:cNvSpPr txBox="1">
            <a:spLocks/>
          </p:cNvSpPr>
          <p:nvPr/>
        </p:nvSpPr>
        <p:spPr>
          <a:xfrm>
            <a:off x="57795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01</a:t>
            </a:r>
          </a:p>
        </p:txBody>
      </p:sp>
      <p:sp>
        <p:nvSpPr>
          <p:cNvPr id="30" name="Google Shape;576;p40">
            <a:extLst>
              <a:ext uri="{FF2B5EF4-FFF2-40B4-BE49-F238E27FC236}">
                <a16:creationId xmlns:a16="http://schemas.microsoft.com/office/drawing/2014/main" id="{9D4FEF03-3AEA-79CB-A166-231165FE8864}"/>
              </a:ext>
            </a:extLst>
          </p:cNvPr>
          <p:cNvSpPr txBox="1">
            <a:spLocks/>
          </p:cNvSpPr>
          <p:nvPr/>
        </p:nvSpPr>
        <p:spPr>
          <a:xfrm>
            <a:off x="57794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04</a:t>
            </a:r>
          </a:p>
        </p:txBody>
      </p:sp>
      <p:sp>
        <p:nvSpPr>
          <p:cNvPr id="31" name="Google Shape;577;p40">
            <a:extLst>
              <a:ext uri="{FF2B5EF4-FFF2-40B4-BE49-F238E27FC236}">
                <a16:creationId xmlns:a16="http://schemas.microsoft.com/office/drawing/2014/main" id="{E633F69B-A34A-554E-DEBA-B44F6ABA88FD}"/>
              </a:ext>
            </a:extLst>
          </p:cNvPr>
          <p:cNvSpPr txBox="1">
            <a:spLocks/>
          </p:cNvSpPr>
          <p:nvPr/>
        </p:nvSpPr>
        <p:spPr>
          <a:xfrm>
            <a:off x="327720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02</a:t>
            </a:r>
          </a:p>
        </p:txBody>
      </p:sp>
      <p:sp>
        <p:nvSpPr>
          <p:cNvPr id="192" name="Google Shape;578;p40">
            <a:extLst>
              <a:ext uri="{FF2B5EF4-FFF2-40B4-BE49-F238E27FC236}">
                <a16:creationId xmlns:a16="http://schemas.microsoft.com/office/drawing/2014/main" id="{FA702E7D-68FD-7DC4-448C-7116C21237EC}"/>
              </a:ext>
            </a:extLst>
          </p:cNvPr>
          <p:cNvSpPr txBox="1">
            <a:spLocks/>
          </p:cNvSpPr>
          <p:nvPr/>
        </p:nvSpPr>
        <p:spPr>
          <a:xfrm>
            <a:off x="327719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05</a:t>
            </a:r>
          </a:p>
        </p:txBody>
      </p:sp>
      <p:sp>
        <p:nvSpPr>
          <p:cNvPr id="193" name="Google Shape;579;p40">
            <a:extLst>
              <a:ext uri="{FF2B5EF4-FFF2-40B4-BE49-F238E27FC236}">
                <a16:creationId xmlns:a16="http://schemas.microsoft.com/office/drawing/2014/main" id="{DED47B8D-A5ED-F825-42F6-D9CDA2DCBEEC}"/>
              </a:ext>
            </a:extLst>
          </p:cNvPr>
          <p:cNvSpPr txBox="1">
            <a:spLocks/>
          </p:cNvSpPr>
          <p:nvPr/>
        </p:nvSpPr>
        <p:spPr>
          <a:xfrm>
            <a:off x="597651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03</a:t>
            </a:r>
          </a:p>
        </p:txBody>
      </p:sp>
      <p:sp>
        <p:nvSpPr>
          <p:cNvPr id="194" name="Google Shape;580;p40">
            <a:extLst>
              <a:ext uri="{FF2B5EF4-FFF2-40B4-BE49-F238E27FC236}">
                <a16:creationId xmlns:a16="http://schemas.microsoft.com/office/drawing/2014/main" id="{4E4ACA4E-9395-7BC7-BD12-DF8F069A2F16}"/>
              </a:ext>
            </a:extLst>
          </p:cNvPr>
          <p:cNvSpPr txBox="1">
            <a:spLocks/>
          </p:cNvSpPr>
          <p:nvPr/>
        </p:nvSpPr>
        <p:spPr>
          <a:xfrm>
            <a:off x="597650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06</a:t>
            </a:r>
          </a:p>
        </p:txBody>
      </p:sp>
      <p:sp>
        <p:nvSpPr>
          <p:cNvPr id="195" name="Google Shape;581;p40">
            <a:extLst>
              <a:ext uri="{FF2B5EF4-FFF2-40B4-BE49-F238E27FC236}">
                <a16:creationId xmlns:a16="http://schemas.microsoft.com/office/drawing/2014/main" id="{6B6D380C-0B26-3EC2-7246-81F9CE17B622}"/>
              </a:ext>
            </a:extLst>
          </p:cNvPr>
          <p:cNvSpPr txBox="1">
            <a:spLocks/>
          </p:cNvSpPr>
          <p:nvPr/>
        </p:nvSpPr>
        <p:spPr>
          <a:xfrm>
            <a:off x="577959" y="1592079"/>
            <a:ext cx="235812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Registration &amp; login</a:t>
            </a:r>
          </a:p>
        </p:txBody>
      </p:sp>
      <p:sp>
        <p:nvSpPr>
          <p:cNvPr id="196" name="Google Shape;582;p40">
            <a:extLst>
              <a:ext uri="{FF2B5EF4-FFF2-40B4-BE49-F238E27FC236}">
                <a16:creationId xmlns:a16="http://schemas.microsoft.com/office/drawing/2014/main" id="{2F200233-E5F2-585C-5C19-FFA6BD3D0EED}"/>
              </a:ext>
            </a:extLst>
          </p:cNvPr>
          <p:cNvSpPr txBox="1">
            <a:spLocks/>
          </p:cNvSpPr>
          <p:nvPr/>
        </p:nvSpPr>
        <p:spPr>
          <a:xfrm>
            <a:off x="3277209" y="1592079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Admin</a:t>
            </a:r>
          </a:p>
        </p:txBody>
      </p:sp>
      <p:sp>
        <p:nvSpPr>
          <p:cNvPr id="197" name="Google Shape;583;p40">
            <a:extLst>
              <a:ext uri="{FF2B5EF4-FFF2-40B4-BE49-F238E27FC236}">
                <a16:creationId xmlns:a16="http://schemas.microsoft.com/office/drawing/2014/main" id="{5BAC6B63-99AD-B40A-782C-8B1FE5088AA7}"/>
              </a:ext>
            </a:extLst>
          </p:cNvPr>
          <p:cNvSpPr txBox="1">
            <a:spLocks/>
          </p:cNvSpPr>
          <p:nvPr/>
        </p:nvSpPr>
        <p:spPr>
          <a:xfrm>
            <a:off x="5976504" y="1592079"/>
            <a:ext cx="244749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Course Management</a:t>
            </a:r>
          </a:p>
        </p:txBody>
      </p:sp>
      <p:sp>
        <p:nvSpPr>
          <p:cNvPr id="198" name="Google Shape;584;p40">
            <a:extLst>
              <a:ext uri="{FF2B5EF4-FFF2-40B4-BE49-F238E27FC236}">
                <a16:creationId xmlns:a16="http://schemas.microsoft.com/office/drawing/2014/main" id="{AC075053-F882-891A-0F83-43E1A3C55B72}"/>
              </a:ext>
            </a:extLst>
          </p:cNvPr>
          <p:cNvSpPr txBox="1">
            <a:spLocks/>
          </p:cNvSpPr>
          <p:nvPr/>
        </p:nvSpPr>
        <p:spPr>
          <a:xfrm>
            <a:off x="577944" y="2878288"/>
            <a:ext cx="2305500" cy="67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Manage test cases of Challenge</a:t>
            </a:r>
          </a:p>
        </p:txBody>
      </p:sp>
      <p:sp>
        <p:nvSpPr>
          <p:cNvPr id="199" name="Google Shape;585;p40">
            <a:extLst>
              <a:ext uri="{FF2B5EF4-FFF2-40B4-BE49-F238E27FC236}">
                <a16:creationId xmlns:a16="http://schemas.microsoft.com/office/drawing/2014/main" id="{01693D98-4B44-42A3-2988-47675987853D}"/>
              </a:ext>
            </a:extLst>
          </p:cNvPr>
          <p:cNvSpPr txBox="1">
            <a:spLocks/>
          </p:cNvSpPr>
          <p:nvPr/>
        </p:nvSpPr>
        <p:spPr>
          <a:xfrm>
            <a:off x="3277194" y="2878288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Code operation</a:t>
            </a:r>
            <a:endParaRPr lang="en-US" dirty="0">
              <a:effectLst/>
            </a:endParaRPr>
          </a:p>
        </p:txBody>
      </p:sp>
      <p:sp>
        <p:nvSpPr>
          <p:cNvPr id="200" name="Google Shape;586;p40">
            <a:extLst>
              <a:ext uri="{FF2B5EF4-FFF2-40B4-BE49-F238E27FC236}">
                <a16:creationId xmlns:a16="http://schemas.microsoft.com/office/drawing/2014/main" id="{A46E1714-2502-6001-A5AD-10CBF4443D92}"/>
              </a:ext>
            </a:extLst>
          </p:cNvPr>
          <p:cNvSpPr txBox="1">
            <a:spLocks/>
          </p:cNvSpPr>
          <p:nvPr/>
        </p:nvSpPr>
        <p:spPr>
          <a:xfrm>
            <a:off x="5976489" y="2878287"/>
            <a:ext cx="2305500" cy="39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5" name="Google Shape;576;p40">
            <a:extLst>
              <a:ext uri="{FF2B5EF4-FFF2-40B4-BE49-F238E27FC236}">
                <a16:creationId xmlns:a16="http://schemas.microsoft.com/office/drawing/2014/main" id="{29E085A4-133F-149C-4608-FC7EA1B1FA4A}"/>
              </a:ext>
            </a:extLst>
          </p:cNvPr>
          <p:cNvSpPr txBox="1">
            <a:spLocks/>
          </p:cNvSpPr>
          <p:nvPr/>
        </p:nvSpPr>
        <p:spPr>
          <a:xfrm>
            <a:off x="57795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07</a:t>
            </a:r>
          </a:p>
        </p:txBody>
      </p:sp>
      <p:sp>
        <p:nvSpPr>
          <p:cNvPr id="216" name="Google Shape;578;p40">
            <a:extLst>
              <a:ext uri="{FF2B5EF4-FFF2-40B4-BE49-F238E27FC236}">
                <a16:creationId xmlns:a16="http://schemas.microsoft.com/office/drawing/2014/main" id="{17532DC3-2565-3F1D-77DC-D08F8DB891E4}"/>
              </a:ext>
            </a:extLst>
          </p:cNvPr>
          <p:cNvSpPr txBox="1">
            <a:spLocks/>
          </p:cNvSpPr>
          <p:nvPr/>
        </p:nvSpPr>
        <p:spPr>
          <a:xfrm>
            <a:off x="327720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lang="en" dirty="0">
                <a:solidFill>
                  <a:srgbClr val="0D141E"/>
                </a:solidFill>
              </a:rPr>
              <a:t>08</a:t>
            </a:r>
            <a:endParaRPr kumimoji="0" lang="en" sz="24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7" name="Google Shape;580;p40">
            <a:extLst>
              <a:ext uri="{FF2B5EF4-FFF2-40B4-BE49-F238E27FC236}">
                <a16:creationId xmlns:a16="http://schemas.microsoft.com/office/drawing/2014/main" id="{653A2AB6-0B5B-8E80-195A-8F7248B77F7F}"/>
              </a:ext>
            </a:extLst>
          </p:cNvPr>
          <p:cNvSpPr txBox="1">
            <a:spLocks/>
          </p:cNvSpPr>
          <p:nvPr/>
        </p:nvSpPr>
        <p:spPr>
          <a:xfrm>
            <a:off x="597651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09</a:t>
            </a:r>
          </a:p>
        </p:txBody>
      </p:sp>
      <p:sp>
        <p:nvSpPr>
          <p:cNvPr id="218" name="Google Shape;584;p40">
            <a:extLst>
              <a:ext uri="{FF2B5EF4-FFF2-40B4-BE49-F238E27FC236}">
                <a16:creationId xmlns:a16="http://schemas.microsoft.com/office/drawing/2014/main" id="{487CFA02-DB55-F223-B72D-571336042C79}"/>
              </a:ext>
            </a:extLst>
          </p:cNvPr>
          <p:cNvSpPr txBox="1">
            <a:spLocks/>
          </p:cNvSpPr>
          <p:nvPr/>
        </p:nvSpPr>
        <p:spPr>
          <a:xfrm>
            <a:off x="57795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Track submissions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  <p:sp>
        <p:nvSpPr>
          <p:cNvPr id="219" name="Google Shape;585;p40">
            <a:extLst>
              <a:ext uri="{FF2B5EF4-FFF2-40B4-BE49-F238E27FC236}">
                <a16:creationId xmlns:a16="http://schemas.microsoft.com/office/drawing/2014/main" id="{545F19BC-831C-D1A7-AE49-1EF093BD28A2}"/>
              </a:ext>
            </a:extLst>
          </p:cNvPr>
          <p:cNvSpPr txBox="1">
            <a:spLocks/>
          </p:cNvSpPr>
          <p:nvPr/>
        </p:nvSpPr>
        <p:spPr>
          <a:xfrm>
            <a:off x="327720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Manual Mark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latin typeface="Zen Dots" panose="020B0604020202020204" charset="0"/>
              <a:cs typeface="Zen Dots" panose="020B0604020202020204" charset="0"/>
              <a:sym typeface="Zen Dots"/>
            </a:endParaRPr>
          </a:p>
        </p:txBody>
      </p:sp>
      <p:sp>
        <p:nvSpPr>
          <p:cNvPr id="220" name="Google Shape;586;p40">
            <a:extLst>
              <a:ext uri="{FF2B5EF4-FFF2-40B4-BE49-F238E27FC236}">
                <a16:creationId xmlns:a16="http://schemas.microsoft.com/office/drawing/2014/main" id="{A6BF74B5-FD46-94B3-1E32-26897541C0C8}"/>
              </a:ext>
            </a:extLst>
          </p:cNvPr>
          <p:cNvSpPr txBox="1">
            <a:spLocks/>
          </p:cNvSpPr>
          <p:nvPr/>
        </p:nvSpPr>
        <p:spPr>
          <a:xfrm>
            <a:off x="5731243" y="4332722"/>
            <a:ext cx="279602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Chatting &amp; Notification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endParaRPr sz="3200" dirty="0"/>
          </a:p>
        </p:txBody>
      </p:sp>
      <p:pic>
        <p:nvPicPr>
          <p:cNvPr id="2" name="Picture 1" descr="Securing your SDLC (Software Development Life Cycle) - Security Boulevard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62" y="1429045"/>
            <a:ext cx="3303233" cy="3298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Software Development Life Cycle:</a:t>
            </a:r>
          </a:p>
        </p:txBody>
      </p:sp>
    </p:spTree>
    <p:extLst>
      <p:ext uri="{BB962C8B-B14F-4D97-AF65-F5344CB8AC3E}">
        <p14:creationId xmlns:p14="http://schemas.microsoft.com/office/powerpoint/2010/main" val="37971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r>
              <a:rPr lang="ar-JO" sz="3200" dirty="0"/>
              <a:t> </a:t>
            </a:r>
            <a:r>
              <a:rPr lang="en-US" sz="3200" dirty="0"/>
              <a:t>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71061" y="1600320"/>
            <a:ext cx="5801877" cy="26998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Zen Dots" panose="020B0604020202020204" charset="0"/>
                <a:ea typeface="Archivo"/>
                <a:cs typeface="Zen Dots" panose="020B0604020202020204" charset="0"/>
                <a:sym typeface="Archivo"/>
              </a:rPr>
              <a:t>Agile Methodology:</a:t>
            </a:r>
          </a:p>
        </p:txBody>
      </p:sp>
    </p:spTree>
    <p:extLst>
      <p:ext uri="{BB962C8B-B14F-4D97-AF65-F5344CB8AC3E}">
        <p14:creationId xmlns:p14="http://schemas.microsoft.com/office/powerpoint/2010/main" val="136551759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664</Words>
  <Application>Microsoft Office PowerPoint</Application>
  <PresentationFormat>On-screen Show (16:9)</PresentationFormat>
  <Paragraphs>161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Roboto</vt:lpstr>
      <vt:lpstr>Poppins</vt:lpstr>
      <vt:lpstr>Arial</vt:lpstr>
      <vt:lpstr>Alata</vt:lpstr>
      <vt:lpstr>Open Sans</vt:lpstr>
      <vt:lpstr>Zen Dots</vt:lpstr>
      <vt:lpstr>Archivo</vt:lpstr>
      <vt:lpstr>Intro to Recursion by Slidesgo</vt:lpstr>
      <vt:lpstr>Document</vt:lpstr>
      <vt:lpstr>An Najah Rank</vt:lpstr>
      <vt:lpstr>Our Team</vt:lpstr>
      <vt:lpstr>PowerPoint Presentation</vt:lpstr>
      <vt:lpstr>What ‘s the problem?</vt:lpstr>
      <vt:lpstr>Our Solution</vt:lpstr>
      <vt:lpstr>Who use web application ?</vt:lpstr>
      <vt:lpstr>Features</vt:lpstr>
      <vt:lpstr>Methodology</vt:lpstr>
      <vt:lpstr>Methodology (cont.)</vt:lpstr>
      <vt:lpstr>Planning Phase</vt:lpstr>
      <vt:lpstr>Analysis Phase</vt:lpstr>
      <vt:lpstr>Design Phase</vt:lpstr>
      <vt:lpstr>Design Phase (cont.)</vt:lpstr>
      <vt:lpstr>Design Phase (cont.)</vt:lpstr>
      <vt:lpstr>Design Phase (cont.)</vt:lpstr>
      <vt:lpstr>Design Phase (cont.)</vt:lpstr>
      <vt:lpstr>Security</vt:lpstr>
      <vt:lpstr>User Features</vt:lpstr>
      <vt:lpstr>User Features</vt:lpstr>
      <vt:lpstr>User Features</vt:lpstr>
      <vt:lpstr>User Features</vt:lpstr>
      <vt:lpstr>User Features</vt:lpstr>
      <vt:lpstr>User Features</vt:lpstr>
      <vt:lpstr>User Features</vt:lpstr>
      <vt:lpstr>Admin Features</vt:lpstr>
      <vt:lpstr>Professor Features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Student Features</vt:lpstr>
      <vt:lpstr>Student Features</vt:lpstr>
      <vt:lpstr>Student Features</vt:lpstr>
      <vt:lpstr>Student Features</vt:lpstr>
      <vt:lpstr>Student Features</vt:lpstr>
      <vt:lpstr>Sample of responsive design</vt:lpstr>
      <vt:lpstr>Deployment Phase</vt:lpstr>
      <vt:lpstr>Testing Phase</vt:lpstr>
      <vt:lpstr>Constraints</vt:lpstr>
      <vt:lpstr>Future Works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Najah Rank</dc:title>
  <cp:lastModifiedBy>Noor Aldeen Abu Shehadeh</cp:lastModifiedBy>
  <cp:revision>141</cp:revision>
  <dcterms:modified xsi:type="dcterms:W3CDTF">2024-01-20T23:29:02Z</dcterms:modified>
</cp:coreProperties>
</file>